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deon St. B" userId="887786e5d9dc4e34" providerId="LiveId" clId="{CBB930CD-AA16-4663-A136-9EB386FF9EC3}"/>
    <pc:docChg chg="modSld">
      <pc:chgData name="Gideon St. B" userId="887786e5d9dc4e34" providerId="LiveId" clId="{CBB930CD-AA16-4663-A136-9EB386FF9EC3}" dt="2023-11-26T14:47:27.175" v="10" actId="20577"/>
      <pc:docMkLst>
        <pc:docMk/>
      </pc:docMkLst>
      <pc:sldChg chg="modSp mod">
        <pc:chgData name="Gideon St. B" userId="887786e5d9dc4e34" providerId="LiveId" clId="{CBB930CD-AA16-4663-A136-9EB386FF9EC3}" dt="2023-11-26T14:47:27.175" v="10" actId="20577"/>
        <pc:sldMkLst>
          <pc:docMk/>
          <pc:sldMk cId="1777692744" sldId="257"/>
        </pc:sldMkLst>
        <pc:spChg chg="mod">
          <ac:chgData name="Gideon St. B" userId="887786e5d9dc4e34" providerId="LiveId" clId="{CBB930CD-AA16-4663-A136-9EB386FF9EC3}" dt="2023-11-26T14:47:27.175" v="10" actId="20577"/>
          <ac:spMkLst>
            <pc:docMk/>
            <pc:sldMk cId="1777692744" sldId="257"/>
            <ac:spMk id="2" creationId="{70DF3054-9256-BF48-2625-6E99EA0015B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3EB29D-EE5B-4B8F-BCA6-C069A86A2E92}" type="datetimeFigureOut">
              <a:rPr lang="en-TT" smtClean="0"/>
              <a:t>26/11/2023</a:t>
            </a:fld>
            <a:endParaRPr lang="en-TT"/>
          </a:p>
        </p:txBody>
      </p:sp>
      <p:sp>
        <p:nvSpPr>
          <p:cNvPr id="5" name="Footer Placeholder 4"/>
          <p:cNvSpPr>
            <a:spLocks noGrp="1"/>
          </p:cNvSpPr>
          <p:nvPr>
            <p:ph type="ftr" sz="quarter" idx="11"/>
          </p:nvPr>
        </p:nvSpPr>
        <p:spPr>
          <a:xfrm>
            <a:off x="2416500" y="329307"/>
            <a:ext cx="4973915" cy="309201"/>
          </a:xfrm>
        </p:spPr>
        <p:txBody>
          <a:bodyPr/>
          <a:lstStyle/>
          <a:p>
            <a:endParaRPr lang="en-TT"/>
          </a:p>
        </p:txBody>
      </p:sp>
      <p:sp>
        <p:nvSpPr>
          <p:cNvPr id="6" name="Slide Number Placeholder 5"/>
          <p:cNvSpPr>
            <a:spLocks noGrp="1"/>
          </p:cNvSpPr>
          <p:nvPr>
            <p:ph type="sldNum" sz="quarter" idx="12"/>
          </p:nvPr>
        </p:nvSpPr>
        <p:spPr>
          <a:xfrm>
            <a:off x="1437664" y="798973"/>
            <a:ext cx="811019" cy="503578"/>
          </a:xfrm>
        </p:spPr>
        <p:txBody>
          <a:bodyPr/>
          <a:lstStyle/>
          <a:p>
            <a:fld id="{8935129F-4316-4273-8885-74984F76D16A}" type="slidenum">
              <a:rPr lang="en-TT" smtClean="0"/>
              <a:t>‹#›</a:t>
            </a:fld>
            <a:endParaRPr lang="en-TT"/>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2501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EB29D-EE5B-4B8F-BCA6-C069A86A2E92}" type="datetimeFigureOut">
              <a:rPr lang="en-TT" smtClean="0"/>
              <a:t>26/11/2023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935129F-4316-4273-8885-74984F76D16A}" type="slidenum">
              <a:rPr lang="en-TT" smtClean="0"/>
              <a:t>‹#›</a:t>
            </a:fld>
            <a:endParaRPr lang="en-TT"/>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099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EB29D-EE5B-4B8F-BCA6-C069A86A2E92}" type="datetimeFigureOut">
              <a:rPr lang="en-TT" smtClean="0"/>
              <a:t>26/11/2023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935129F-4316-4273-8885-74984F76D16A}" type="slidenum">
              <a:rPr lang="en-TT" smtClean="0"/>
              <a:t>‹#›</a:t>
            </a:fld>
            <a:endParaRPr lang="en-TT"/>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74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EB29D-EE5B-4B8F-BCA6-C069A86A2E92}" type="datetimeFigureOut">
              <a:rPr lang="en-TT" smtClean="0"/>
              <a:t>26/11/2023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935129F-4316-4273-8885-74984F76D16A}" type="slidenum">
              <a:rPr lang="en-TT" smtClean="0"/>
              <a:t>‹#›</a:t>
            </a:fld>
            <a:endParaRPr lang="en-TT"/>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3181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3EB29D-EE5B-4B8F-BCA6-C069A86A2E92}" type="datetimeFigureOut">
              <a:rPr lang="en-TT" smtClean="0"/>
              <a:t>26/11/2023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935129F-4316-4273-8885-74984F76D16A}" type="slidenum">
              <a:rPr lang="en-TT" smtClean="0"/>
              <a:t>‹#›</a:t>
            </a:fld>
            <a:endParaRPr lang="en-TT"/>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7457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3EB29D-EE5B-4B8F-BCA6-C069A86A2E92}" type="datetimeFigureOut">
              <a:rPr lang="en-TT" smtClean="0"/>
              <a:t>26/11/2023</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8935129F-4316-4273-8885-74984F76D16A}" type="slidenum">
              <a:rPr lang="en-TT" smtClean="0"/>
              <a:t>‹#›</a:t>
            </a:fld>
            <a:endParaRPr lang="en-TT"/>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821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3EB29D-EE5B-4B8F-BCA6-C069A86A2E92}" type="datetimeFigureOut">
              <a:rPr lang="en-TT" smtClean="0"/>
              <a:t>26/11/2023</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8935129F-4316-4273-8885-74984F76D16A}" type="slidenum">
              <a:rPr lang="en-TT" smtClean="0"/>
              <a:t>‹#›</a:t>
            </a:fld>
            <a:endParaRPr lang="en-TT"/>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978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3EB29D-EE5B-4B8F-BCA6-C069A86A2E92}" type="datetimeFigureOut">
              <a:rPr lang="en-TT" smtClean="0"/>
              <a:t>26/11/2023</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8935129F-4316-4273-8885-74984F76D16A}" type="slidenum">
              <a:rPr lang="en-TT" smtClean="0"/>
              <a:t>‹#›</a:t>
            </a:fld>
            <a:endParaRPr lang="en-TT"/>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4790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EB29D-EE5B-4B8F-BCA6-C069A86A2E92}" type="datetimeFigureOut">
              <a:rPr lang="en-TT" smtClean="0"/>
              <a:t>26/11/2023</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8935129F-4316-4273-8885-74984F76D16A}" type="slidenum">
              <a:rPr lang="en-TT" smtClean="0"/>
              <a:t>‹#›</a:t>
            </a:fld>
            <a:endParaRPr lang="en-TT"/>
          </a:p>
        </p:txBody>
      </p:sp>
    </p:spTree>
    <p:extLst>
      <p:ext uri="{BB962C8B-B14F-4D97-AF65-F5344CB8AC3E}">
        <p14:creationId xmlns:p14="http://schemas.microsoft.com/office/powerpoint/2010/main" val="1257028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3EB29D-EE5B-4B8F-BCA6-C069A86A2E92}" type="datetimeFigureOut">
              <a:rPr lang="en-TT" smtClean="0"/>
              <a:t>26/11/2023</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8935129F-4316-4273-8885-74984F76D16A}" type="slidenum">
              <a:rPr lang="en-TT" smtClean="0"/>
              <a:t>‹#›</a:t>
            </a:fld>
            <a:endParaRPr lang="en-TT"/>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096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43EB29D-EE5B-4B8F-BCA6-C069A86A2E92}" type="datetimeFigureOut">
              <a:rPr lang="en-TT" smtClean="0"/>
              <a:t>26/11/2023</a:t>
            </a:fld>
            <a:endParaRPr lang="en-TT"/>
          </a:p>
        </p:txBody>
      </p:sp>
      <p:sp>
        <p:nvSpPr>
          <p:cNvPr id="6" name="Footer Placeholder 5"/>
          <p:cNvSpPr>
            <a:spLocks noGrp="1"/>
          </p:cNvSpPr>
          <p:nvPr>
            <p:ph type="ftr" sz="quarter" idx="11"/>
          </p:nvPr>
        </p:nvSpPr>
        <p:spPr>
          <a:xfrm>
            <a:off x="1447382" y="318640"/>
            <a:ext cx="5541004" cy="320931"/>
          </a:xfrm>
        </p:spPr>
        <p:txBody>
          <a:bodyPr/>
          <a:lstStyle/>
          <a:p>
            <a:endParaRPr lang="en-TT"/>
          </a:p>
        </p:txBody>
      </p:sp>
      <p:sp>
        <p:nvSpPr>
          <p:cNvPr id="7" name="Slide Number Placeholder 6"/>
          <p:cNvSpPr>
            <a:spLocks noGrp="1"/>
          </p:cNvSpPr>
          <p:nvPr>
            <p:ph type="sldNum" sz="quarter" idx="12"/>
          </p:nvPr>
        </p:nvSpPr>
        <p:spPr/>
        <p:txBody>
          <a:bodyPr/>
          <a:lstStyle/>
          <a:p>
            <a:fld id="{8935129F-4316-4273-8885-74984F76D16A}" type="slidenum">
              <a:rPr lang="en-TT" smtClean="0"/>
              <a:t>‹#›</a:t>
            </a:fld>
            <a:endParaRPr lang="en-TT"/>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247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43EB29D-EE5B-4B8F-BCA6-C069A86A2E92}" type="datetimeFigureOut">
              <a:rPr lang="en-TT" smtClean="0"/>
              <a:t>26/11/2023</a:t>
            </a:fld>
            <a:endParaRPr lang="en-TT"/>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TT"/>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935129F-4316-4273-8885-74984F76D16A}" type="slidenum">
              <a:rPr lang="en-TT" smtClean="0"/>
              <a:t>‹#›</a:t>
            </a:fld>
            <a:endParaRPr lang="en-TT"/>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5595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70E7B-997C-A8BB-7C70-8B1EE70C1ABA}"/>
              </a:ext>
            </a:extLst>
          </p:cNvPr>
          <p:cNvSpPr>
            <a:spLocks noGrp="1"/>
          </p:cNvSpPr>
          <p:nvPr>
            <p:ph type="ctrTitle"/>
          </p:nvPr>
        </p:nvSpPr>
        <p:spPr/>
        <p:txBody>
          <a:bodyPr>
            <a:normAutofit fontScale="90000"/>
          </a:bodyPr>
          <a:lstStyle/>
          <a:p>
            <a:r>
              <a:rPr lang="en-GB" sz="4000" b="1" kern="100" dirty="0">
                <a:effectLst/>
                <a:latin typeface="Calibri" panose="020F0502020204030204" pitchFamily="34" charset="0"/>
                <a:ea typeface="Calibri" panose="020F0502020204030204" pitchFamily="34" charset="0"/>
                <a:cs typeface="Calibri" panose="020F0502020204030204" pitchFamily="34" charset="0"/>
              </a:rPr>
              <a:t>Tips for Effective </a:t>
            </a:r>
            <a:r>
              <a:rPr lang="en-GB" sz="4000" b="1" kern="100" dirty="0">
                <a:latin typeface="Calibri" panose="020F0502020204030204" pitchFamily="34" charset="0"/>
                <a:ea typeface="Calibri" panose="020F0502020204030204" pitchFamily="34" charset="0"/>
                <a:cs typeface="Calibri" panose="020F0502020204030204" pitchFamily="34" charset="0"/>
              </a:rPr>
              <a:t>M</a:t>
            </a:r>
            <a:r>
              <a:rPr lang="en-GB" sz="4000" b="1" kern="100" dirty="0">
                <a:effectLst/>
                <a:latin typeface="Calibri" panose="020F0502020204030204" pitchFamily="34" charset="0"/>
                <a:ea typeface="Calibri" panose="020F0502020204030204" pitchFamily="34" charset="0"/>
                <a:cs typeface="Calibri" panose="020F0502020204030204" pitchFamily="34" charset="0"/>
              </a:rPr>
              <a:t>eeting </a:t>
            </a:r>
            <a:r>
              <a:rPr lang="en-GB" sz="4000" b="1" kern="100" dirty="0">
                <a:latin typeface="Calibri" panose="020F0502020204030204" pitchFamily="34" charset="0"/>
                <a:ea typeface="Calibri" panose="020F0502020204030204" pitchFamily="34" charset="0"/>
                <a:cs typeface="Calibri" panose="020F0502020204030204" pitchFamily="34" charset="0"/>
              </a:rPr>
              <a:t>M</a:t>
            </a:r>
            <a:r>
              <a:rPr lang="en-GB" sz="4000" b="1" kern="100" dirty="0">
                <a:effectLst/>
                <a:latin typeface="Calibri" panose="020F0502020204030204" pitchFamily="34" charset="0"/>
                <a:ea typeface="Calibri" panose="020F0502020204030204" pitchFamily="34" charset="0"/>
                <a:cs typeface="Calibri" panose="020F0502020204030204" pitchFamily="34" charset="0"/>
              </a:rPr>
              <a:t>anagement</a:t>
            </a:r>
            <a:br>
              <a:rPr lang="en-GB" sz="4000" b="1" kern="100" dirty="0">
                <a:effectLst/>
                <a:latin typeface="Calibri" panose="020F0502020204030204" pitchFamily="34" charset="0"/>
                <a:ea typeface="Calibri" panose="020F0502020204030204" pitchFamily="34" charset="0"/>
                <a:cs typeface="Calibri" panose="020F0502020204030204" pitchFamily="34" charset="0"/>
              </a:rPr>
            </a:br>
            <a:br>
              <a:rPr lang="en-GB" sz="4000" b="1" kern="100" dirty="0">
                <a:effectLst/>
                <a:latin typeface="Calibri" panose="020F0502020204030204" pitchFamily="34" charset="0"/>
                <a:ea typeface="Calibri" panose="020F0502020204030204" pitchFamily="34" charset="0"/>
                <a:cs typeface="Calibri" panose="020F0502020204030204" pitchFamily="34" charset="0"/>
              </a:rPr>
            </a:br>
            <a:r>
              <a:rPr lang="en-GB" sz="3100" b="1" kern="100" dirty="0">
                <a:effectLst/>
                <a:latin typeface="Calibri" panose="020F0502020204030204" pitchFamily="34" charset="0"/>
                <a:ea typeface="Calibri" panose="020F0502020204030204" pitchFamily="34" charset="0"/>
                <a:cs typeface="Calibri" panose="020F0502020204030204" pitchFamily="34" charset="0"/>
              </a:rPr>
              <a:t>Gideon St Bryce </a:t>
            </a:r>
            <a:br>
              <a:rPr lang="en-GB" sz="1800" b="1" kern="100" dirty="0">
                <a:effectLst/>
                <a:latin typeface="Calibri" panose="020F0502020204030204" pitchFamily="34" charset="0"/>
                <a:ea typeface="Calibri" panose="020F0502020204030204" pitchFamily="34" charset="0"/>
                <a:cs typeface="Calibri" panose="020F0502020204030204" pitchFamily="34" charset="0"/>
              </a:rPr>
            </a:br>
            <a:br>
              <a:rPr lang="en-T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Subtitle 2">
            <a:extLst>
              <a:ext uri="{FF2B5EF4-FFF2-40B4-BE49-F238E27FC236}">
                <a16:creationId xmlns:a16="http://schemas.microsoft.com/office/drawing/2014/main" id="{E79A7AB5-1A69-3407-1895-1129CB9C1A0D}"/>
              </a:ext>
            </a:extLst>
          </p:cNvPr>
          <p:cNvSpPr>
            <a:spLocks noGrp="1"/>
          </p:cNvSpPr>
          <p:nvPr>
            <p:ph type="subTitle" idx="1"/>
          </p:nvPr>
        </p:nvSpPr>
        <p:spPr/>
        <p:txBody>
          <a:bodyPr>
            <a:normAutofit fontScale="92500" lnSpcReduction="10000"/>
          </a:bodyPr>
          <a:lstStyle/>
          <a:p>
            <a:r>
              <a:rPr lang="en-GB" sz="2400" b="1" kern="100" dirty="0">
                <a:effectLst/>
                <a:latin typeface="Calibri" panose="020F0502020204030204" pitchFamily="34" charset="0"/>
                <a:ea typeface="Calibri" panose="020F0502020204030204" pitchFamily="34" charset="0"/>
                <a:cs typeface="Calibri" panose="020F0502020204030204" pitchFamily="34" charset="0"/>
              </a:rPr>
              <a:t>Adventist Community Service workshop </a:t>
            </a:r>
          </a:p>
          <a:p>
            <a:r>
              <a:rPr lang="en-GB" b="1" kern="100" dirty="0">
                <a:latin typeface="Calibri" panose="020F0502020204030204" pitchFamily="34" charset="0"/>
                <a:ea typeface="Calibri" panose="020F0502020204030204" pitchFamily="34" charset="0"/>
                <a:cs typeface="Calibri" panose="020F0502020204030204" pitchFamily="34" charset="0"/>
              </a:rPr>
              <a:t>2023</a:t>
            </a:r>
            <a:endParaRPr lang="en-TT" dirty="0"/>
          </a:p>
        </p:txBody>
      </p:sp>
    </p:spTree>
    <p:extLst>
      <p:ext uri="{BB962C8B-B14F-4D97-AF65-F5344CB8AC3E}">
        <p14:creationId xmlns:p14="http://schemas.microsoft.com/office/powerpoint/2010/main" val="1449903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15535-1710-B50C-011F-4781A65E1535}"/>
              </a:ext>
            </a:extLst>
          </p:cNvPr>
          <p:cNvSpPr>
            <a:spLocks noGrp="1"/>
          </p:cNvSpPr>
          <p:nvPr>
            <p:ph type="title"/>
          </p:nvPr>
        </p:nvSpPr>
        <p:spPr/>
        <p:txBody>
          <a:bodyPr/>
          <a:lstStyle/>
          <a:p>
            <a:r>
              <a:rPr lang="en-TT" sz="44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Useful Terminology</a:t>
            </a:r>
            <a:endParaRPr lang="en-TT" dirty="0"/>
          </a:p>
        </p:txBody>
      </p:sp>
      <p:sp>
        <p:nvSpPr>
          <p:cNvPr id="3" name="Content Placeholder 2">
            <a:extLst>
              <a:ext uri="{FF2B5EF4-FFF2-40B4-BE49-F238E27FC236}">
                <a16:creationId xmlns:a16="http://schemas.microsoft.com/office/drawing/2014/main" id="{D81D4C69-8C23-DE3E-622B-945A78779DF5}"/>
              </a:ext>
            </a:extLst>
          </p:cNvPr>
          <p:cNvSpPr>
            <a:spLocks noGrp="1"/>
          </p:cNvSpPr>
          <p:nvPr>
            <p:ph idx="1"/>
          </p:nvPr>
        </p:nvSpPr>
        <p:spPr/>
        <p:txBody>
          <a:bodyPr>
            <a:normAutofit fontScale="85000" lnSpcReduction="10000"/>
          </a:bodyPr>
          <a:lstStyle/>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Vote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aye</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(sounds like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eye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meaning yes </a:t>
            </a: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or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nay</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meaning no. Another way to say it is to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vote up or down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(yes or no respectively).</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Motion carried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the motion succeeded.</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Adjourn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to take a break during the meeting; or to end a meeting that happens regularly, so you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re actually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taking a break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until next month or even the next year, depending on when the next meeting will be held.</a:t>
            </a:r>
          </a:p>
          <a:p>
            <a:pPr marL="342900" lvl="0" indent="-342900">
              <a:lnSpc>
                <a:spcPct val="107000"/>
              </a:lnSpc>
              <a:spcAft>
                <a:spcPts val="800"/>
              </a:spcAft>
              <a:buSzPts val="1000"/>
              <a:buFont typeface="Symbol" panose="05050102010706020507" pitchFamily="18" charset="2"/>
              <a:buChar char=""/>
              <a:tabLst>
                <a:tab pos="457200" algn="l"/>
              </a:tabLst>
            </a:pPr>
            <a:endParaRPr lang="en-TT" sz="1800" kern="1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1800" kern="1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rPr>
              <a:t>Privileged motions are </a:t>
            </a:r>
            <a:r>
              <a:rPr lang="en-TT" sz="1800" b="1" kern="1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rPr>
              <a:t>motions that are unrelated to the current motion but are of such urgency or importance that they are considered immediately</a:t>
            </a:r>
            <a:r>
              <a:rPr lang="en-TT" sz="1800" kern="1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rPr>
              <a:t>. These motions are related to members, the organization, and meeting procedure rather than the item of business being considered.</a:t>
            </a:r>
            <a:endParaRPr lang="en-T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TT" dirty="0"/>
          </a:p>
        </p:txBody>
      </p:sp>
    </p:spTree>
    <p:extLst>
      <p:ext uri="{BB962C8B-B14F-4D97-AF65-F5344CB8AC3E}">
        <p14:creationId xmlns:p14="http://schemas.microsoft.com/office/powerpoint/2010/main" val="228330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8DD64-7EF4-00E3-8318-B917721494FA}"/>
              </a:ext>
            </a:extLst>
          </p:cNvPr>
          <p:cNvSpPr>
            <a:spLocks noGrp="1"/>
          </p:cNvSpPr>
          <p:nvPr>
            <p:ph type="title"/>
          </p:nvPr>
        </p:nvSpPr>
        <p:spPr/>
        <p:txBody>
          <a:bodyPr>
            <a:normAutofit fontScale="90000"/>
          </a:bodyPr>
          <a:lstStyle/>
          <a:p>
            <a:r>
              <a:rPr lang="en-TT" sz="4400" b="1" kern="100" dirty="0">
                <a:effectLst/>
                <a:latin typeface="Calibri" panose="020F0502020204030204" pitchFamily="34" charset="0"/>
                <a:ea typeface="Calibri" panose="020F0502020204030204" pitchFamily="34" charset="0"/>
                <a:cs typeface="Times New Roman" panose="02020603050405020304" pitchFamily="18" charset="0"/>
              </a:rPr>
              <a:t>Chairperson  as a facilitator </a:t>
            </a:r>
            <a:br>
              <a:rPr lang="en-TT"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Content Placeholder 2">
            <a:extLst>
              <a:ext uri="{FF2B5EF4-FFF2-40B4-BE49-F238E27FC236}">
                <a16:creationId xmlns:a16="http://schemas.microsoft.com/office/drawing/2014/main" id="{9A8000B7-5664-ED5F-B81E-E16E8BCBFA47}"/>
              </a:ext>
            </a:extLst>
          </p:cNvPr>
          <p:cNvSpPr>
            <a:spLocks noGrp="1"/>
          </p:cNvSpPr>
          <p:nvPr>
            <p:ph idx="1"/>
          </p:nvPr>
        </p:nvSpPr>
        <p:spPr>
          <a:xfrm>
            <a:off x="1451579" y="1853754"/>
            <a:ext cx="9603275" cy="3688630"/>
          </a:xfrm>
        </p:spPr>
        <p:txBody>
          <a:bodyPr>
            <a:normAutofit fontScale="85000" lnSpcReduction="10000"/>
          </a:bodyPr>
          <a:lstStyle/>
          <a:p>
            <a:pPr>
              <a:lnSpc>
                <a:spcPct val="107000"/>
              </a:lnSpc>
              <a:spcAft>
                <a:spcPts val="800"/>
              </a:spcAft>
            </a:pP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Good listening and communication skills are at the core of good facilitation. This helps us build trust and openness in the group, understand each other, and ultimately, come up with better decisions. It is important for a facilitator to develop these skills - but everyone can help the meeting along by practising them too.</a:t>
            </a:r>
          </a:p>
          <a:p>
            <a:pPr>
              <a:lnSpc>
                <a:spcPct val="107000"/>
              </a:lnSpc>
              <a:spcAft>
                <a:spcPts val="800"/>
              </a:spcAft>
            </a:pP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Put simply:</a:t>
            </a:r>
          </a:p>
          <a:p>
            <a:pPr marL="342900" lvl="0" indent="-342900">
              <a:lnSpc>
                <a:spcPct val="107000"/>
              </a:lnSpc>
              <a:spcAft>
                <a:spcPts val="800"/>
              </a:spcAft>
              <a:buSzPts val="1000"/>
              <a:buFont typeface="Symbol" panose="05050102010706020507" pitchFamily="18" charset="2"/>
              <a:buChar char=""/>
              <a:tabLst>
                <a:tab pos="457200" algn="l"/>
              </a:tabLst>
            </a:pPr>
            <a:r>
              <a:rPr lang="en-TT" sz="1900" b="1" kern="100" dirty="0">
                <a:effectLst/>
                <a:latin typeface="Calibri" panose="020F0502020204030204" pitchFamily="34" charset="0"/>
                <a:ea typeface="Calibri" panose="020F0502020204030204" pitchFamily="34" charset="0"/>
                <a:cs typeface="Times New Roman" panose="02020603050405020304" pitchFamily="18" charset="0"/>
              </a:rPr>
              <a:t>Active listening</a:t>
            </a:r>
            <a:r>
              <a:rPr lang="en-TT" sz="1900" kern="100" dirty="0">
                <a:effectLst/>
                <a:latin typeface="Calibri" panose="020F0502020204030204" pitchFamily="34" charset="0"/>
                <a:ea typeface="Calibri" panose="020F0502020204030204" pitchFamily="34" charset="0"/>
                <a:cs typeface="Times New Roman" panose="02020603050405020304" pitchFamily="18" charset="0"/>
              </a:rPr>
              <a:t> enables us to hear what others are saying;</a:t>
            </a:r>
          </a:p>
          <a:p>
            <a:pPr marL="342900" lvl="0" indent="-342900">
              <a:lnSpc>
                <a:spcPct val="107000"/>
              </a:lnSpc>
              <a:spcAft>
                <a:spcPts val="800"/>
              </a:spcAft>
              <a:buSzPts val="1000"/>
              <a:buFont typeface="Symbol" panose="05050102010706020507" pitchFamily="18" charset="2"/>
              <a:buChar char=""/>
              <a:tabLst>
                <a:tab pos="457200" algn="l"/>
              </a:tabLst>
            </a:pPr>
            <a:r>
              <a:rPr lang="en-TT" sz="1900" b="1" kern="100" dirty="0">
                <a:effectLst/>
                <a:latin typeface="Calibri" panose="020F0502020204030204" pitchFamily="34" charset="0"/>
                <a:ea typeface="Calibri" panose="020F0502020204030204" pitchFamily="34" charset="0"/>
                <a:cs typeface="Times New Roman" panose="02020603050405020304" pitchFamily="18" charset="0"/>
              </a:rPr>
              <a:t>Questioning</a:t>
            </a:r>
            <a:r>
              <a:rPr lang="en-TT" sz="1900" kern="100" dirty="0">
                <a:effectLst/>
                <a:latin typeface="Calibri" panose="020F0502020204030204" pitchFamily="34" charset="0"/>
                <a:ea typeface="Calibri" panose="020F0502020204030204" pitchFamily="34" charset="0"/>
                <a:cs typeface="Times New Roman" panose="02020603050405020304" pitchFamily="18" charset="0"/>
              </a:rPr>
              <a:t> helps clarify what people are saying or supports people to explore their needs and come up with new possibilities.</a:t>
            </a:r>
          </a:p>
          <a:p>
            <a:pPr marL="342900" lvl="0" indent="-342900">
              <a:lnSpc>
                <a:spcPct val="107000"/>
              </a:lnSpc>
              <a:spcAft>
                <a:spcPts val="800"/>
              </a:spcAft>
              <a:buSzPts val="1000"/>
              <a:buFont typeface="Symbol" panose="05050102010706020507" pitchFamily="18" charset="2"/>
              <a:buChar char=""/>
              <a:tabLst>
                <a:tab pos="457200" algn="l"/>
              </a:tabLst>
            </a:pPr>
            <a:r>
              <a:rPr lang="en-TT" sz="1900" b="1" kern="100" dirty="0">
                <a:effectLst/>
                <a:latin typeface="Calibri" panose="020F0502020204030204" pitchFamily="34" charset="0"/>
                <a:ea typeface="Calibri" panose="020F0502020204030204" pitchFamily="34" charset="0"/>
                <a:cs typeface="Times New Roman" panose="02020603050405020304" pitchFamily="18" charset="0"/>
              </a:rPr>
              <a:t>Summarising</a:t>
            </a:r>
            <a:r>
              <a:rPr lang="en-TT" sz="1900" kern="100" dirty="0">
                <a:effectLst/>
                <a:latin typeface="Calibri" panose="020F0502020204030204" pitchFamily="34" charset="0"/>
                <a:ea typeface="Calibri" panose="020F0502020204030204" pitchFamily="34" charset="0"/>
                <a:cs typeface="Times New Roman" panose="02020603050405020304" pitchFamily="18" charset="0"/>
              </a:rPr>
              <a:t> helps remind us of the key points in the discussion and check we have the same understanding.</a:t>
            </a:r>
          </a:p>
          <a:p>
            <a:pPr marL="342900" lvl="0" indent="-342900">
              <a:lnSpc>
                <a:spcPct val="107000"/>
              </a:lnSpc>
              <a:spcAft>
                <a:spcPts val="800"/>
              </a:spcAft>
              <a:buSzPts val="1000"/>
              <a:buFont typeface="Symbol" panose="05050102010706020507" pitchFamily="18" charset="2"/>
              <a:buChar char=""/>
              <a:tabLst>
                <a:tab pos="457200" algn="l"/>
              </a:tabLst>
            </a:pPr>
            <a:r>
              <a:rPr lang="en-TT" sz="1900" b="1" kern="100" dirty="0">
                <a:effectLst/>
                <a:latin typeface="Calibri" panose="020F0502020204030204" pitchFamily="34" charset="0"/>
                <a:ea typeface="Calibri" panose="020F0502020204030204" pitchFamily="34" charset="0"/>
                <a:cs typeface="Times New Roman" panose="02020603050405020304" pitchFamily="18" charset="0"/>
              </a:rPr>
              <a:t>Synthesising</a:t>
            </a:r>
            <a:r>
              <a:rPr lang="en-TT" sz="1900" kern="100" dirty="0">
                <a:effectLst/>
                <a:latin typeface="Calibri" panose="020F0502020204030204" pitchFamily="34" charset="0"/>
                <a:ea typeface="Calibri" panose="020F0502020204030204" pitchFamily="34" charset="0"/>
                <a:cs typeface="Times New Roman" panose="02020603050405020304" pitchFamily="18" charset="0"/>
              </a:rPr>
              <a:t> is the skill that allows us to draw together different views and ideas to form one proposal that works for everyone.</a:t>
            </a:r>
          </a:p>
          <a:p>
            <a:endParaRPr lang="en-TT" dirty="0"/>
          </a:p>
        </p:txBody>
      </p:sp>
    </p:spTree>
    <p:extLst>
      <p:ext uri="{BB962C8B-B14F-4D97-AF65-F5344CB8AC3E}">
        <p14:creationId xmlns:p14="http://schemas.microsoft.com/office/powerpoint/2010/main" val="3019811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2765-9A3A-4C0E-B9F6-3C522F2842FF}"/>
              </a:ext>
            </a:extLst>
          </p:cNvPr>
          <p:cNvSpPr>
            <a:spLocks noGrp="1"/>
          </p:cNvSpPr>
          <p:nvPr>
            <p:ph type="title"/>
          </p:nvPr>
        </p:nvSpPr>
        <p:spPr/>
        <p:txBody>
          <a:bodyPr>
            <a:normAutofit fontScale="90000"/>
          </a:bodyPr>
          <a:lstStyle/>
          <a:p>
            <a:r>
              <a:rPr lang="en-TT" sz="4400" kern="0" dirty="0">
                <a:solidFill>
                  <a:srgbClr val="000000"/>
                </a:solidFill>
                <a:effectLst/>
                <a:latin typeface="Lyon Display Light"/>
                <a:ea typeface="Times New Roman" panose="02020603050405020304" pitchFamily="18" charset="0"/>
                <a:cs typeface="Times New Roman" panose="02020603050405020304" pitchFamily="18" charset="0"/>
              </a:rPr>
              <a:t> Points on how to deal with conflict in the boardroom</a:t>
            </a:r>
            <a:br>
              <a:rPr lang="en-TT"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Content Placeholder 2">
            <a:extLst>
              <a:ext uri="{FF2B5EF4-FFF2-40B4-BE49-F238E27FC236}">
                <a16:creationId xmlns:a16="http://schemas.microsoft.com/office/drawing/2014/main" id="{A719C91B-4908-0E28-6EF4-07C8E27A3F6F}"/>
              </a:ext>
            </a:extLst>
          </p:cNvPr>
          <p:cNvSpPr>
            <a:spLocks noGrp="1"/>
          </p:cNvSpPr>
          <p:nvPr>
            <p:ph idx="1"/>
          </p:nvPr>
        </p:nvSpPr>
        <p:spPr/>
        <p:txBody>
          <a:bodyPr>
            <a:normAutofit fontScale="925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Conflict between board members is quite common.</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Not all board conflict leads to damage and trouble.</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Left unaddressed, relationship conflict escalates and can damage a board’s ability to make good decisions.</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Effective governance requires an open attitude toward a potential conflict.</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Good corporate governance emerges from an awareness that dissent needn’t mean division.</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TT" sz="2000" kern="0" dirty="0">
                <a:solidFill>
                  <a:srgbClr val="4A4E57"/>
                </a:solidFill>
                <a:effectLst/>
                <a:latin typeface="Atlas Grotesk Regular"/>
                <a:ea typeface="Times New Roman" panose="02020603050405020304" pitchFamily="18" charset="0"/>
                <a:cs typeface="Times New Roman" panose="02020603050405020304" pitchFamily="18" charset="0"/>
              </a:rPr>
              <a:t>How to share a framework that embraces disagreement</a:t>
            </a:r>
            <a:endParaRPr lang="en-TT" sz="2000" kern="100" dirty="0">
              <a:solidFill>
                <a:srgbClr val="4A4E57"/>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dirty="0"/>
          </a:p>
        </p:txBody>
      </p:sp>
    </p:spTree>
    <p:extLst>
      <p:ext uri="{BB962C8B-B14F-4D97-AF65-F5344CB8AC3E}">
        <p14:creationId xmlns:p14="http://schemas.microsoft.com/office/powerpoint/2010/main" val="165876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AD86-8413-BE0C-6C43-EB5980B5253F}"/>
              </a:ext>
            </a:extLst>
          </p:cNvPr>
          <p:cNvSpPr>
            <a:spLocks noGrp="1"/>
          </p:cNvSpPr>
          <p:nvPr>
            <p:ph type="ctrTitle"/>
          </p:nvPr>
        </p:nvSpPr>
        <p:spPr/>
        <p:txBody>
          <a:bodyPr/>
          <a:lstStyle/>
          <a:p>
            <a:r>
              <a:rPr lang="en-TT" dirty="0"/>
              <a:t>THE END.  </a:t>
            </a:r>
            <a:br>
              <a:rPr lang="en-TT" dirty="0"/>
            </a:br>
            <a:r>
              <a:rPr lang="en-TT" dirty="0"/>
              <a:t>Thank You! </a:t>
            </a:r>
          </a:p>
        </p:txBody>
      </p:sp>
      <p:sp>
        <p:nvSpPr>
          <p:cNvPr id="3" name="Subtitle 2">
            <a:extLst>
              <a:ext uri="{FF2B5EF4-FFF2-40B4-BE49-F238E27FC236}">
                <a16:creationId xmlns:a16="http://schemas.microsoft.com/office/drawing/2014/main" id="{07732762-6DC1-37EF-74AF-AAA2B48727C3}"/>
              </a:ext>
            </a:extLst>
          </p:cNvPr>
          <p:cNvSpPr>
            <a:spLocks noGrp="1"/>
          </p:cNvSpPr>
          <p:nvPr>
            <p:ph type="subTitle" idx="1"/>
          </p:nvPr>
        </p:nvSpPr>
        <p:spPr/>
        <p:txBody>
          <a:bodyPr>
            <a:normAutofit fontScale="92500" lnSpcReduction="10000"/>
          </a:bodyPr>
          <a:lstStyle/>
          <a:p>
            <a:r>
              <a:rPr lang="en-TT" sz="5400" dirty="0"/>
              <a:t>Questions ? </a:t>
            </a:r>
          </a:p>
        </p:txBody>
      </p:sp>
    </p:spTree>
    <p:extLst>
      <p:ext uri="{BB962C8B-B14F-4D97-AF65-F5344CB8AC3E}">
        <p14:creationId xmlns:p14="http://schemas.microsoft.com/office/powerpoint/2010/main" val="65820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F3054-9256-BF48-2625-6E99EA0015B1}"/>
              </a:ext>
            </a:extLst>
          </p:cNvPr>
          <p:cNvSpPr>
            <a:spLocks noGrp="1"/>
          </p:cNvSpPr>
          <p:nvPr>
            <p:ph type="title"/>
          </p:nvPr>
        </p:nvSpPr>
        <p:spPr/>
        <p:txBody>
          <a:bodyPr>
            <a:normAutofit fontScale="90000"/>
          </a:bodyPr>
          <a:lstStyle/>
          <a:p>
            <a:r>
              <a:rPr lang="en-GB" sz="4400" b="1" kern="100" dirty="0">
                <a:effectLst/>
                <a:latin typeface="Calibri" panose="020F0502020204030204" pitchFamily="34" charset="0"/>
                <a:ea typeface="Calibri" panose="020F0502020204030204" pitchFamily="34" charset="0"/>
                <a:cs typeface="Calibri" panose="020F0502020204030204" pitchFamily="34" charset="0"/>
              </a:rPr>
              <a:t>There are three critical </a:t>
            </a:r>
            <a:r>
              <a:rPr lang="en-GB" sz="4400" b="1" kern="100" dirty="0">
                <a:latin typeface="Calibri" panose="020F0502020204030204" pitchFamily="34" charset="0"/>
                <a:ea typeface="Calibri" panose="020F0502020204030204" pitchFamily="34" charset="0"/>
                <a:cs typeface="Calibri" panose="020F0502020204030204" pitchFamily="34" charset="0"/>
              </a:rPr>
              <a:t>sets</a:t>
            </a:r>
            <a:r>
              <a:rPr lang="en-GB" sz="4400" b="1" kern="100" dirty="0">
                <a:effectLst/>
                <a:latin typeface="Calibri" panose="020F0502020204030204" pitchFamily="34" charset="0"/>
                <a:ea typeface="Calibri" panose="020F0502020204030204" pitchFamily="34" charset="0"/>
                <a:cs typeface="Calibri" panose="020F0502020204030204" pitchFamily="34" charset="0"/>
              </a:rPr>
              <a:t> of persons at any meeting.</a:t>
            </a:r>
            <a:br>
              <a:rPr lang="en-TT"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Content Placeholder 2">
            <a:extLst>
              <a:ext uri="{FF2B5EF4-FFF2-40B4-BE49-F238E27FC236}">
                <a16:creationId xmlns:a16="http://schemas.microsoft.com/office/drawing/2014/main" id="{D53CB548-B75D-951B-977A-981A7EFDC056}"/>
              </a:ext>
            </a:extLst>
          </p:cNvPr>
          <p:cNvSpPr>
            <a:spLocks noGrp="1"/>
          </p:cNvSpPr>
          <p:nvPr>
            <p:ph idx="1"/>
          </p:nvPr>
        </p:nvSpPr>
        <p:spPr/>
        <p:txBody>
          <a:bodyPr/>
          <a:lstStyle/>
          <a:p>
            <a:pPr algn="just">
              <a:lnSpc>
                <a:spcPct val="107000"/>
              </a:lnSpc>
              <a:spcAft>
                <a:spcPts val="800"/>
              </a:spcAft>
            </a:pPr>
            <a:r>
              <a:rPr lang="en-GB" sz="2400" kern="100" dirty="0">
                <a:effectLst/>
                <a:latin typeface="Calibri" panose="020F0502020204030204" pitchFamily="34" charset="0"/>
                <a:ea typeface="Calibri" panose="020F0502020204030204" pitchFamily="34" charset="0"/>
                <a:cs typeface="Calibri" panose="020F0502020204030204" pitchFamily="34" charset="0"/>
              </a:rPr>
              <a:t>1 The chairperson</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kern="100" dirty="0">
                <a:effectLst/>
                <a:latin typeface="Calibri" panose="020F0502020204030204" pitchFamily="34" charset="0"/>
                <a:ea typeface="Calibri" panose="020F0502020204030204" pitchFamily="34" charset="0"/>
                <a:cs typeface="Calibri" panose="020F0502020204030204" pitchFamily="34" charset="0"/>
              </a:rPr>
              <a:t>2 The scribe or secretary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kern="100" dirty="0">
                <a:effectLst/>
                <a:latin typeface="Calibri" panose="020F0502020204030204" pitchFamily="34" charset="0"/>
                <a:ea typeface="Calibri" panose="020F0502020204030204" pitchFamily="34" charset="0"/>
                <a:cs typeface="Calibri" panose="020F0502020204030204" pitchFamily="34" charset="0"/>
              </a:rPr>
              <a:t>3 Members</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GB" sz="1800"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None of these are more important than the other, they all play indispensable roles. We will, however,</a:t>
            </a:r>
            <a:r>
              <a:rPr lang="en-GB" sz="1800" b="1" kern="100" dirty="0">
                <a:effectLst/>
                <a:latin typeface="Calibri" panose="020F0502020204030204" pitchFamily="34" charset="0"/>
                <a:ea typeface="Calibri" panose="020F0502020204030204" pitchFamily="34" charset="0"/>
                <a:cs typeface="Calibri" panose="020F0502020204030204" pitchFamily="34" charset="0"/>
              </a:rPr>
              <a:t> </a:t>
            </a:r>
            <a:r>
              <a:rPr lang="en-GB" sz="1800" kern="100" dirty="0">
                <a:effectLst/>
                <a:latin typeface="Calibri" panose="020F0502020204030204" pitchFamily="34" charset="0"/>
                <a:ea typeface="Calibri" panose="020F0502020204030204" pitchFamily="34" charset="0"/>
                <a:cs typeface="Calibri" panose="020F0502020204030204" pitchFamily="34" charset="0"/>
              </a:rPr>
              <a:t>pay particular</a:t>
            </a:r>
            <a:r>
              <a:rPr lang="en-GB" sz="1800" b="1" kern="100" dirty="0">
                <a:effectLst/>
                <a:latin typeface="Calibri" panose="020F0502020204030204" pitchFamily="34" charset="0"/>
                <a:ea typeface="Calibri" panose="020F0502020204030204" pitchFamily="34" charset="0"/>
                <a:cs typeface="Calibri" panose="020F0502020204030204" pitchFamily="34" charset="0"/>
              </a:rPr>
              <a:t> </a:t>
            </a:r>
            <a:r>
              <a:rPr lang="en-GB" sz="1800" kern="100" dirty="0">
                <a:effectLst/>
                <a:latin typeface="Calibri" panose="020F0502020204030204" pitchFamily="34" charset="0"/>
                <a:ea typeface="Calibri" panose="020F0502020204030204" pitchFamily="34" charset="0"/>
                <a:cs typeface="Calibri" panose="020F0502020204030204" pitchFamily="34" charset="0"/>
              </a:rPr>
              <a:t>attention to</a:t>
            </a:r>
            <a:r>
              <a:rPr lang="en-GB" sz="1800" b="1" kern="100" dirty="0">
                <a:effectLst/>
                <a:latin typeface="Calibri" panose="020F0502020204030204" pitchFamily="34" charset="0"/>
                <a:ea typeface="Calibri" panose="020F0502020204030204" pitchFamily="34" charset="0"/>
                <a:cs typeface="Calibri" panose="020F0502020204030204" pitchFamily="34" charset="0"/>
              </a:rPr>
              <a:t> </a:t>
            </a:r>
            <a:r>
              <a:rPr lang="en-GB" sz="1800" kern="100" dirty="0">
                <a:effectLst/>
                <a:latin typeface="Calibri" panose="020F0502020204030204" pitchFamily="34" charset="0"/>
                <a:ea typeface="Calibri" panose="020F0502020204030204" pitchFamily="34" charset="0"/>
                <a:cs typeface="Calibri" panose="020F0502020204030204" pitchFamily="34" charset="0"/>
              </a:rPr>
              <a:t>the role of the chairperson but will also look at the other roles</a:t>
            </a:r>
            <a:r>
              <a:rPr lang="en-GB" sz="1800" b="1" kern="100" dirty="0">
                <a:effectLst/>
                <a:latin typeface="Calibri" panose="020F0502020204030204" pitchFamily="34" charset="0"/>
                <a:ea typeface="Calibri" panose="020F0502020204030204" pitchFamily="34" charset="0"/>
                <a:cs typeface="Calibri" panose="020F0502020204030204" pitchFamily="34" charset="0"/>
              </a:rPr>
              <a:t>. </a:t>
            </a:r>
            <a:endParaRPr lang="en-T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dirty="0"/>
          </a:p>
        </p:txBody>
      </p:sp>
    </p:spTree>
    <p:extLst>
      <p:ext uri="{BB962C8B-B14F-4D97-AF65-F5344CB8AC3E}">
        <p14:creationId xmlns:p14="http://schemas.microsoft.com/office/powerpoint/2010/main" val="177769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88966-D05D-B497-025F-A18FA8287DC1}"/>
              </a:ext>
            </a:extLst>
          </p:cNvPr>
          <p:cNvSpPr>
            <a:spLocks noGrp="1"/>
          </p:cNvSpPr>
          <p:nvPr>
            <p:ph type="title"/>
          </p:nvPr>
        </p:nvSpPr>
        <p:spPr/>
        <p:txBody>
          <a:bodyPr>
            <a:normAutofit/>
          </a:bodyPr>
          <a:lstStyle/>
          <a:p>
            <a:r>
              <a:rPr lang="en-GB" sz="3200" b="1" kern="100" dirty="0">
                <a:effectLst/>
                <a:latin typeface="Calibri" panose="020F0502020204030204" pitchFamily="34" charset="0"/>
                <a:ea typeface="Calibri" panose="020F0502020204030204" pitchFamily="34" charset="0"/>
                <a:cs typeface="Calibri" panose="020F0502020204030204" pitchFamily="34" charset="0"/>
              </a:rPr>
              <a:t>Having the three components, then require  </a:t>
            </a:r>
            <a:br>
              <a:rPr lang="en-TT"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Content Placeholder 2">
            <a:extLst>
              <a:ext uri="{FF2B5EF4-FFF2-40B4-BE49-F238E27FC236}">
                <a16:creationId xmlns:a16="http://schemas.microsoft.com/office/drawing/2014/main" id="{9C4B2540-7DA3-6C2F-57C5-76BE9638A05C}"/>
              </a:ext>
            </a:extLst>
          </p:cNvPr>
          <p:cNvSpPr>
            <a:spLocks noGrp="1"/>
          </p:cNvSpPr>
          <p:nvPr>
            <p:ph idx="1"/>
          </p:nvPr>
        </p:nvSpPr>
        <p:spPr/>
        <p:txBody>
          <a:bodyPr>
            <a:normAutofit fontScale="70000" lnSpcReduction="20000"/>
          </a:bodyPr>
          <a:lstStyle/>
          <a:p>
            <a:pPr marL="342900" lvl="0" indent="-342900" algn="just">
              <a:lnSpc>
                <a:spcPts val="2400"/>
              </a:lnSpc>
              <a:spcAft>
                <a:spcPts val="800"/>
              </a:spcAft>
              <a:buSzPts val="1000"/>
              <a:buFont typeface="Symbol" panose="05050102010706020507" pitchFamily="18" charset="2"/>
              <a:buChar char=""/>
              <a:tabLst>
                <a:tab pos="457200" algn="l"/>
              </a:tabLst>
            </a:pP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PURPOSE:  A clear objective.</a:t>
            </a:r>
            <a:endParaRPr lang="en-TT"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endPar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PREPERATION: A structured agenda.</a:t>
            </a:r>
            <a:endParaRPr lang="en-TT" sz="2600" kern="100" dirty="0">
              <a:solidFill>
                <a:srgbClr val="21212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endPar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PROGRESS: The right people involved.</a:t>
            </a:r>
            <a:endParaRPr lang="en-TT" sz="2600" kern="100" dirty="0">
              <a:solidFill>
                <a:srgbClr val="21212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ts val="2400"/>
              </a:lnSpc>
              <a:spcAft>
                <a:spcPts val="800"/>
              </a:spcAft>
              <a:buSzPts val="1000"/>
              <a:buFont typeface="Symbol" panose="05050102010706020507" pitchFamily="18" charset="2"/>
              <a:buChar char=""/>
              <a:tabLst>
                <a:tab pos="457200" algn="l"/>
              </a:tabLst>
            </a:pPr>
            <a:endPar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ts val="2400"/>
              </a:lnSpc>
              <a:spcAft>
                <a:spcPts val="800"/>
              </a:spcAft>
              <a:buSzPts val="1000"/>
              <a:buFont typeface="Symbol" panose="05050102010706020507" pitchFamily="18" charset="2"/>
              <a:buChar char=""/>
              <a:tabLst>
                <a:tab pos="457200" algn="l"/>
              </a:tabLst>
            </a:pP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PARTICIPATION: </a:t>
            </a:r>
            <a:r>
              <a:rPr lang="en-TT" sz="2600" kern="0" dirty="0">
                <a:solidFill>
                  <a:srgbClr val="212121"/>
                </a:solidFill>
                <a:latin typeface="Calibri" panose="020F0502020204030204" pitchFamily="34" charset="0"/>
                <a:ea typeface="Times New Roman" panose="02020603050405020304" pitchFamily="18" charset="0"/>
                <a:cs typeface="Calibri" panose="020F0502020204030204" pitchFamily="34" charset="0"/>
              </a:rPr>
              <a:t>M</a:t>
            </a: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aterial/Info available.</a:t>
            </a:r>
            <a:endParaRPr lang="en-TT"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endPar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TT" sz="26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PROCESS: Established rules of conduct </a:t>
            </a:r>
            <a:r>
              <a:rPr lang="en-TT" sz="2600"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 </a:t>
            </a:r>
            <a:endParaRPr lang="en-TT"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dirty="0"/>
          </a:p>
        </p:txBody>
      </p:sp>
      <p:sp>
        <p:nvSpPr>
          <p:cNvPr id="4" name="Text Placeholder 3">
            <a:extLst>
              <a:ext uri="{FF2B5EF4-FFF2-40B4-BE49-F238E27FC236}">
                <a16:creationId xmlns:a16="http://schemas.microsoft.com/office/drawing/2014/main" id="{152B5668-D17B-55CB-66C6-0DE5E10A1FA4}"/>
              </a:ext>
            </a:extLst>
          </p:cNvPr>
          <p:cNvSpPr>
            <a:spLocks noGrp="1"/>
          </p:cNvSpPr>
          <p:nvPr>
            <p:ph type="body" sz="half" idx="2"/>
          </p:nvPr>
        </p:nvSpPr>
        <p:spPr>
          <a:xfrm>
            <a:off x="1444671" y="3205491"/>
            <a:ext cx="3275013" cy="1338517"/>
          </a:xfrm>
        </p:spPr>
        <p:txBody>
          <a:bodyPr>
            <a:normAutofit/>
          </a:bodyPr>
          <a:lstStyle/>
          <a:p>
            <a:r>
              <a:rPr lang="en-TT" sz="6000" dirty="0"/>
              <a:t>THE 5 Ps </a:t>
            </a:r>
          </a:p>
        </p:txBody>
      </p:sp>
    </p:spTree>
    <p:extLst>
      <p:ext uri="{BB962C8B-B14F-4D97-AF65-F5344CB8AC3E}">
        <p14:creationId xmlns:p14="http://schemas.microsoft.com/office/powerpoint/2010/main" val="250049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3ADB-57B6-B334-F818-574BE57D9C14}"/>
              </a:ext>
            </a:extLst>
          </p:cNvPr>
          <p:cNvSpPr>
            <a:spLocks noGrp="1"/>
          </p:cNvSpPr>
          <p:nvPr>
            <p:ph type="title"/>
          </p:nvPr>
        </p:nvSpPr>
        <p:spPr>
          <a:xfrm>
            <a:off x="838200" y="83975"/>
            <a:ext cx="10515600" cy="1716833"/>
          </a:xfrm>
        </p:spPr>
        <p:txBody>
          <a:bodyPr>
            <a:normAutofit fontScale="90000"/>
          </a:bodyPr>
          <a:lstStyle/>
          <a:p>
            <a:pPr>
              <a:lnSpc>
                <a:spcPct val="107000"/>
              </a:lnSpc>
              <a:spcAft>
                <a:spcPts val="800"/>
              </a:spcAft>
            </a:pPr>
            <a:br>
              <a:rPr lang="en-TT" sz="18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r>
              <a:rPr lang="en-TT" sz="31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What Type / Nature of the Meeting </a:t>
            </a:r>
            <a:br>
              <a:rPr lang="en-TT" sz="2200" kern="100" dirty="0">
                <a:effectLst/>
                <a:latin typeface="Calibri" panose="020F0502020204030204" pitchFamily="34" charset="0"/>
                <a:ea typeface="Calibri" panose="020F0502020204030204" pitchFamily="34" charset="0"/>
                <a:cs typeface="Times New Roman" panose="02020603050405020304" pitchFamily="18" charset="0"/>
              </a:rPr>
            </a:br>
            <a:r>
              <a:rPr lang="en-TT" sz="22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 </a:t>
            </a:r>
            <a:br>
              <a:rPr lang="en-TT" sz="2200" kern="100" dirty="0">
                <a:effectLst/>
                <a:latin typeface="Calibri" panose="020F0502020204030204" pitchFamily="34" charset="0"/>
                <a:ea typeface="Calibri" panose="020F0502020204030204" pitchFamily="34" charset="0"/>
                <a:cs typeface="Times New Roman" panose="02020603050405020304" pitchFamily="18" charset="0"/>
              </a:rPr>
            </a:br>
            <a:r>
              <a:rPr lang="en-TT" sz="22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Each has a different goal and requires a specific approach</a:t>
            </a: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br>
              <a:rPr lang="en-TT" sz="36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br>
            <a:r>
              <a:rPr lang="en-TT" sz="2000" kern="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t>
            </a:r>
            <a:br>
              <a:rPr lang="en-TT" sz="1800" kern="100" dirty="0">
                <a:effectLst/>
                <a:latin typeface="Calibri" panose="020F0502020204030204" pitchFamily="34" charset="0"/>
                <a:ea typeface="Calibri" panose="020F0502020204030204" pitchFamily="34" charset="0"/>
                <a:cs typeface="Times New Roman" panose="02020603050405020304" pitchFamily="18" charset="0"/>
              </a:rPr>
            </a:br>
            <a:r>
              <a:rPr lang="en-TT" sz="18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 </a:t>
            </a:r>
            <a:br>
              <a:rPr lang="en-T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pic>
        <p:nvPicPr>
          <p:cNvPr id="4" name="Content Placeholder 3">
            <a:extLst>
              <a:ext uri="{FF2B5EF4-FFF2-40B4-BE49-F238E27FC236}">
                <a16:creationId xmlns:a16="http://schemas.microsoft.com/office/drawing/2014/main" id="{8E7EC256-470F-2D77-17B7-AAC1B8222D36}"/>
              </a:ext>
            </a:extLst>
          </p:cNvPr>
          <p:cNvPicPr>
            <a:picLocks noGrp="1" noChangeAspect="1"/>
          </p:cNvPicPr>
          <p:nvPr>
            <p:ph idx="1"/>
          </p:nvPr>
        </p:nvPicPr>
        <p:blipFill>
          <a:blip r:embed="rId2"/>
          <a:stretch>
            <a:fillRect/>
          </a:stretch>
        </p:blipFill>
        <p:spPr>
          <a:xfrm>
            <a:off x="3387794" y="2387514"/>
            <a:ext cx="5730737" cy="2706859"/>
          </a:xfrm>
          <a:prstGeom prst="rect">
            <a:avLst/>
          </a:prstGeom>
        </p:spPr>
      </p:pic>
    </p:spTree>
    <p:extLst>
      <p:ext uri="{BB962C8B-B14F-4D97-AF65-F5344CB8AC3E}">
        <p14:creationId xmlns:p14="http://schemas.microsoft.com/office/powerpoint/2010/main" val="172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ACBDB-F0B9-F1BE-DEAD-227E5A336C08}"/>
              </a:ext>
            </a:extLst>
          </p:cNvPr>
          <p:cNvSpPr>
            <a:spLocks noGrp="1"/>
          </p:cNvSpPr>
          <p:nvPr>
            <p:ph type="title"/>
          </p:nvPr>
        </p:nvSpPr>
        <p:spPr/>
        <p:txBody>
          <a:bodyPr>
            <a:normAutofit fontScale="90000"/>
          </a:bodyPr>
          <a:lstStyle/>
          <a:p>
            <a:r>
              <a:rPr lang="en-TT" sz="44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Elements for efficacy  </a:t>
            </a:r>
            <a:br>
              <a:rPr lang="en-TT"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sp>
        <p:nvSpPr>
          <p:cNvPr id="3" name="Content Placeholder 2">
            <a:extLst>
              <a:ext uri="{FF2B5EF4-FFF2-40B4-BE49-F238E27FC236}">
                <a16:creationId xmlns:a16="http://schemas.microsoft.com/office/drawing/2014/main" id="{E4B56346-0268-8A41-D718-857299F7708A}"/>
              </a:ext>
            </a:extLst>
          </p:cNvPr>
          <p:cNvSpPr>
            <a:spLocks noGrp="1"/>
          </p:cNvSpPr>
          <p:nvPr>
            <p:ph idx="1"/>
          </p:nvPr>
        </p:nvSpPr>
        <p:spPr/>
        <p:txBody>
          <a:bodyPr>
            <a:normAutofit fontScale="92500" lnSpcReduction="10000"/>
          </a:bodyPr>
          <a:lstStyle/>
          <a:p>
            <a:pPr algn="just">
              <a:lnSpc>
                <a:spcPct val="107000"/>
              </a:lnSpc>
              <a:spcAft>
                <a:spcPts val="800"/>
              </a:spcAft>
            </a:pPr>
            <a:endParaRPr lang="en-T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Comfortable Ambience: Space management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Psychological Safety. Free and comfortable to share.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Time Management: Time to end is not whenever you finish.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Sharing Not Debating:  They are not the same.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Give members a voice: Not to just have their say.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eriod"/>
            </a:pPr>
            <a:r>
              <a:rPr lang="en-TT" sz="24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Follow through: If not it’s just a talk shop </a:t>
            </a:r>
            <a:endParaRPr lang="en-TT"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dirty="0"/>
          </a:p>
        </p:txBody>
      </p:sp>
    </p:spTree>
    <p:extLst>
      <p:ext uri="{BB962C8B-B14F-4D97-AF65-F5344CB8AC3E}">
        <p14:creationId xmlns:p14="http://schemas.microsoft.com/office/powerpoint/2010/main" val="3750517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D99A5-AD04-076C-B62A-E3ACCDCC69E7}"/>
              </a:ext>
            </a:extLst>
          </p:cNvPr>
          <p:cNvSpPr>
            <a:spLocks noGrp="1"/>
          </p:cNvSpPr>
          <p:nvPr>
            <p:ph type="title"/>
          </p:nvPr>
        </p:nvSpPr>
        <p:spPr>
          <a:xfrm>
            <a:off x="1451579" y="363894"/>
            <a:ext cx="9603275" cy="961054"/>
          </a:xfrm>
        </p:spPr>
        <p:txBody>
          <a:bodyPr>
            <a:normAutofit fontScale="90000"/>
          </a:bodyPr>
          <a:lstStyle/>
          <a:p>
            <a:pPr>
              <a:lnSpc>
                <a:spcPct val="107000"/>
              </a:lnSpc>
              <a:spcAft>
                <a:spcPts val="800"/>
              </a:spcAft>
            </a:pPr>
            <a:r>
              <a:rPr lang="en-TT" sz="40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 </a:t>
            </a:r>
            <a:r>
              <a:rPr lang="en-TT" sz="44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Useful Terminology  </a:t>
            </a:r>
            <a:br>
              <a:rPr lang="en-TT"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n-TT" dirty="0"/>
          </a:p>
        </p:txBody>
      </p:sp>
      <p:pic>
        <p:nvPicPr>
          <p:cNvPr id="5" name="Content Placeholder 4">
            <a:extLst>
              <a:ext uri="{FF2B5EF4-FFF2-40B4-BE49-F238E27FC236}">
                <a16:creationId xmlns:a16="http://schemas.microsoft.com/office/drawing/2014/main" id="{8963CB32-322F-D711-13C0-FEDFC9B7CDA8}"/>
              </a:ext>
            </a:extLst>
          </p:cNvPr>
          <p:cNvPicPr>
            <a:picLocks noGrp="1" noChangeAspect="1"/>
          </p:cNvPicPr>
          <p:nvPr>
            <p:ph idx="1"/>
          </p:nvPr>
        </p:nvPicPr>
        <p:blipFill>
          <a:blip r:embed="rId2"/>
          <a:stretch>
            <a:fillRect/>
          </a:stretch>
        </p:blipFill>
        <p:spPr>
          <a:xfrm>
            <a:off x="1175657" y="1903445"/>
            <a:ext cx="9125339" cy="4189445"/>
          </a:xfrm>
        </p:spPr>
      </p:pic>
    </p:spTree>
    <p:extLst>
      <p:ext uri="{BB962C8B-B14F-4D97-AF65-F5344CB8AC3E}">
        <p14:creationId xmlns:p14="http://schemas.microsoft.com/office/powerpoint/2010/main" val="310706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684F-4D3A-EA16-C4DA-28CC25BDC77E}"/>
              </a:ext>
            </a:extLst>
          </p:cNvPr>
          <p:cNvSpPr>
            <a:spLocks noGrp="1"/>
          </p:cNvSpPr>
          <p:nvPr>
            <p:ph type="title"/>
          </p:nvPr>
        </p:nvSpPr>
        <p:spPr>
          <a:xfrm>
            <a:off x="1451579" y="804519"/>
            <a:ext cx="9603275" cy="809677"/>
          </a:xfrm>
        </p:spPr>
        <p:txBody>
          <a:bodyPr/>
          <a:lstStyle/>
          <a:p>
            <a:r>
              <a:rPr lang="en-TT" sz="44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Useful Terminology</a:t>
            </a:r>
            <a:endParaRPr lang="en-TT" dirty="0"/>
          </a:p>
        </p:txBody>
      </p:sp>
      <p:pic>
        <p:nvPicPr>
          <p:cNvPr id="5" name="Content Placeholder 4">
            <a:extLst>
              <a:ext uri="{FF2B5EF4-FFF2-40B4-BE49-F238E27FC236}">
                <a16:creationId xmlns:a16="http://schemas.microsoft.com/office/drawing/2014/main" id="{5A2989AC-5D4A-55C7-9755-A4335544E35B}"/>
              </a:ext>
            </a:extLst>
          </p:cNvPr>
          <p:cNvPicPr>
            <a:picLocks noGrp="1" noChangeAspect="1"/>
          </p:cNvPicPr>
          <p:nvPr>
            <p:ph idx="1"/>
          </p:nvPr>
        </p:nvPicPr>
        <p:blipFill>
          <a:blip r:embed="rId2"/>
          <a:stretch>
            <a:fillRect/>
          </a:stretch>
        </p:blipFill>
        <p:spPr>
          <a:xfrm>
            <a:off x="821094" y="1866122"/>
            <a:ext cx="10233759" cy="4187360"/>
          </a:xfrm>
        </p:spPr>
      </p:pic>
    </p:spTree>
    <p:extLst>
      <p:ext uri="{BB962C8B-B14F-4D97-AF65-F5344CB8AC3E}">
        <p14:creationId xmlns:p14="http://schemas.microsoft.com/office/powerpoint/2010/main" val="3189736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F2A2-3722-0938-78F9-AA8A7672C2C6}"/>
              </a:ext>
            </a:extLst>
          </p:cNvPr>
          <p:cNvSpPr>
            <a:spLocks noGrp="1"/>
          </p:cNvSpPr>
          <p:nvPr>
            <p:ph type="title"/>
          </p:nvPr>
        </p:nvSpPr>
        <p:spPr/>
        <p:txBody>
          <a:bodyPr/>
          <a:lstStyle/>
          <a:p>
            <a:r>
              <a:rPr lang="en-TT" sz="44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Useful Terminology</a:t>
            </a:r>
            <a:endParaRPr lang="en-TT" dirty="0"/>
          </a:p>
        </p:txBody>
      </p:sp>
      <p:sp>
        <p:nvSpPr>
          <p:cNvPr id="3" name="Content Placeholder 2">
            <a:extLst>
              <a:ext uri="{FF2B5EF4-FFF2-40B4-BE49-F238E27FC236}">
                <a16:creationId xmlns:a16="http://schemas.microsoft.com/office/drawing/2014/main" id="{5F08078A-E216-C3B9-854F-0E3613105044}"/>
              </a:ext>
            </a:extLst>
          </p:cNvPr>
          <p:cNvSpPr>
            <a:spLocks noGrp="1"/>
          </p:cNvSpPr>
          <p:nvPr>
            <p:ph idx="1"/>
          </p:nvPr>
        </p:nvSpPr>
        <p:spPr/>
        <p:txBody>
          <a:bodyPr>
            <a:normAutofit lnSpcReduction="10000"/>
          </a:bodyPr>
          <a:lstStyle/>
          <a:p>
            <a:pPr algn="just">
              <a:lnSpc>
                <a:spcPct val="107000"/>
              </a:lnSpc>
              <a:spcAft>
                <a:spcPts val="800"/>
              </a:spcAft>
            </a:pPr>
            <a:r>
              <a:rPr lang="en-TT" sz="1800" b="1" kern="100" dirty="0">
                <a:effectLst/>
                <a:latin typeface="Calibri" panose="020F0502020204030204" pitchFamily="34" charset="0"/>
                <a:ea typeface="Calibri" panose="020F0502020204030204" pitchFamily="34" charset="0"/>
                <a:cs typeface="Calibri" panose="020F0502020204030204" pitchFamily="34" charset="0"/>
              </a:rPr>
              <a:t>Seconder   </a:t>
            </a:r>
            <a:r>
              <a:rPr lang="en-TT" sz="1800" kern="100" dirty="0">
                <a:effectLst/>
                <a:latin typeface="Calibri" panose="020F0502020204030204" pitchFamily="34" charset="0"/>
                <a:ea typeface="Calibri" panose="020F0502020204030204" pitchFamily="34" charset="0"/>
                <a:cs typeface="Calibri" panose="020F0502020204030204" pitchFamily="34" charset="0"/>
              </a:rPr>
              <a:t>Someone who formally supports the mover of a motion.</a:t>
            </a:r>
            <a:endParaRPr lang="en-TT" sz="1800" b="1"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TT" sz="1800" b="1" kern="100" dirty="0">
                <a:effectLst/>
                <a:latin typeface="Calibri" panose="020F0502020204030204" pitchFamily="34" charset="0"/>
                <a:ea typeface="Calibri" panose="020F0502020204030204" pitchFamily="34" charset="0"/>
                <a:cs typeface="Calibri" panose="020F0502020204030204" pitchFamily="34" charset="0"/>
              </a:rPr>
              <a:t>Point of Order </a:t>
            </a:r>
            <a:r>
              <a:rPr lang="en-TT" sz="1800" kern="100" dirty="0">
                <a:effectLst/>
                <a:latin typeface="Calibri" panose="020F0502020204030204" pitchFamily="34" charset="0"/>
                <a:ea typeface="Calibri" panose="020F0502020204030204" pitchFamily="34" charset="0"/>
                <a:cs typeface="Calibri" panose="020F0502020204030204" pitchFamily="34" charset="0"/>
              </a:rPr>
              <a:t>A formal complaint (to the chairperson) at a meeting that a speaker is being irrelevant, unduly repetitive, exceeding prescribed time, speaking out of turn or in some way violating standing orders.</a:t>
            </a:r>
            <a:r>
              <a:rPr lang="en-TT" sz="1800" b="1" kern="100" dirty="0">
                <a:effectLst/>
                <a:latin typeface="Calibri" panose="020F0502020204030204" pitchFamily="34" charset="0"/>
                <a:ea typeface="Calibri" panose="020F0502020204030204" pitchFamily="34" charset="0"/>
                <a:cs typeface="Calibri" panose="020F0502020204030204" pitchFamily="34" charset="0"/>
              </a:rPr>
              <a:t> </a:t>
            </a:r>
            <a:endParaRPr lang="en-T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TT" sz="1800" kern="100" dirty="0">
                <a:effectLst/>
                <a:latin typeface="Calibri" panose="020F0502020204030204" pitchFamily="34" charset="0"/>
                <a:ea typeface="Calibri" panose="020F0502020204030204" pitchFamily="34" charset="0"/>
                <a:cs typeface="Calibri" panose="020F0502020204030204" pitchFamily="34" charset="0"/>
              </a:rPr>
              <a:t>. </a:t>
            </a:r>
            <a:r>
              <a:rPr lang="en-TT" sz="1800" b="1" kern="100" dirty="0">
                <a:effectLst/>
                <a:latin typeface="Calibri" panose="020F0502020204030204" pitchFamily="34" charset="0"/>
                <a:ea typeface="Calibri" panose="020F0502020204030204" pitchFamily="34" charset="0"/>
                <a:cs typeface="Calibri" panose="020F0502020204030204" pitchFamily="34" charset="0"/>
              </a:rPr>
              <a:t>Procedural motion </a:t>
            </a:r>
            <a:r>
              <a:rPr lang="en-TT" sz="1800" kern="100" dirty="0">
                <a:effectLst/>
                <a:latin typeface="Calibri" panose="020F0502020204030204" pitchFamily="34" charset="0"/>
                <a:ea typeface="Calibri" panose="020F0502020204030204" pitchFamily="34" charset="0"/>
                <a:cs typeface="Calibri" panose="020F0502020204030204" pitchFamily="34" charset="0"/>
              </a:rPr>
              <a:t>A motion aimed at changing the sequence or timing of events at a meeting, rather than one which addresses an agenda item.</a:t>
            </a:r>
            <a:endParaRPr lang="en-T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Adopt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to accept something.</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Standing committee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a group that is a permanent part of the organization.</a:t>
            </a:r>
          </a:p>
          <a:p>
            <a:endParaRPr lang="en-TT" dirty="0"/>
          </a:p>
        </p:txBody>
      </p:sp>
    </p:spTree>
    <p:extLst>
      <p:ext uri="{BB962C8B-B14F-4D97-AF65-F5344CB8AC3E}">
        <p14:creationId xmlns:p14="http://schemas.microsoft.com/office/powerpoint/2010/main" val="3774149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9A516-AC9C-2A13-74E0-F2A41F931E20}"/>
              </a:ext>
            </a:extLst>
          </p:cNvPr>
          <p:cNvSpPr>
            <a:spLocks noGrp="1"/>
          </p:cNvSpPr>
          <p:nvPr>
            <p:ph type="title"/>
          </p:nvPr>
        </p:nvSpPr>
        <p:spPr/>
        <p:txBody>
          <a:bodyPr/>
          <a:lstStyle/>
          <a:p>
            <a:r>
              <a:rPr lang="en-TT" sz="4400" b="1" kern="0" dirty="0">
                <a:solidFill>
                  <a:srgbClr val="4D5156"/>
                </a:solidFill>
                <a:effectLst/>
                <a:latin typeface="Calibri" panose="020F0502020204030204" pitchFamily="34" charset="0"/>
                <a:ea typeface="Times New Roman" panose="02020603050405020304" pitchFamily="18" charset="0"/>
                <a:cs typeface="Calibri" panose="020F0502020204030204" pitchFamily="34" charset="0"/>
              </a:rPr>
              <a:t>Useful Terminology</a:t>
            </a:r>
            <a:endParaRPr lang="en-TT" dirty="0"/>
          </a:p>
        </p:txBody>
      </p:sp>
      <p:sp>
        <p:nvSpPr>
          <p:cNvPr id="3" name="Content Placeholder 2">
            <a:extLst>
              <a:ext uri="{FF2B5EF4-FFF2-40B4-BE49-F238E27FC236}">
                <a16:creationId xmlns:a16="http://schemas.microsoft.com/office/drawing/2014/main" id="{55D4F4EA-7074-46EF-828C-B0812B11B7E0}"/>
              </a:ext>
            </a:extLst>
          </p:cNvPr>
          <p:cNvSpPr>
            <a:spLocks noGrp="1"/>
          </p:cNvSpPr>
          <p:nvPr>
            <p:ph idx="1"/>
          </p:nvPr>
        </p:nvSpPr>
        <p:spPr>
          <a:xfrm>
            <a:off x="1451579" y="1853754"/>
            <a:ext cx="9603275" cy="3847250"/>
          </a:xfrm>
        </p:spPr>
        <p:txBody>
          <a:bodyPr>
            <a:normAutofit fontScale="92500" lnSpcReduction="20000"/>
          </a:bodyPr>
          <a:lstStyle/>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Unfinished business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issues that </a:t>
            </a:r>
            <a:r>
              <a:rPr lang="en-TT" sz="1800" kern="100" dirty="0" err="1">
                <a:effectLst/>
                <a:latin typeface="Calibri" panose="020F0502020204030204" pitchFamily="34" charset="0"/>
                <a:ea typeface="Calibri" panose="020F0502020204030204" pitchFamily="34" charset="0"/>
                <a:cs typeface="Times New Roman" panose="02020603050405020304" pitchFamily="18" charset="0"/>
              </a:rPr>
              <a:t>weren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 decided at the last meeting but were postponed to this one.</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New business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the current issues to be discussed at the meeting.</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Entertain a motion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the Chair asks if anyone wants to discuss a certain issue.</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Make a motion</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I move that...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or "I so move.")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a member of the meeting presents an issue to be discussed.</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Second a motion</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I second the motion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or just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second.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another member agrees the issue should be discussed.</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Have the floor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a member is permitted to speak, after being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recognized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 by the Chair.</a:t>
            </a:r>
          </a:p>
          <a:p>
            <a:pPr>
              <a:lnSpc>
                <a:spcPct val="107000"/>
              </a:lnSpc>
              <a:spcAft>
                <a:spcPts val="800"/>
              </a:spcAft>
            </a:pPr>
            <a:r>
              <a:rPr lang="en-TT" sz="1800" b="1" kern="100" dirty="0">
                <a:effectLst/>
                <a:latin typeface="Calibri" panose="020F0502020204030204" pitchFamily="34" charset="0"/>
                <a:ea typeface="Calibri" panose="020F0502020204030204" pitchFamily="34" charset="0"/>
                <a:cs typeface="Times New Roman" panose="02020603050405020304" pitchFamily="18" charset="0"/>
              </a:rPr>
              <a:t>Table a motion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TT" sz="1800" kern="100" dirty="0">
                <a:effectLst/>
                <a:latin typeface="Calibri" panose="020F0502020204030204" pitchFamily="34" charset="0"/>
                <a:ea typeface="Calibri" panose="020F0502020204030204" pitchFamily="34" charset="0"/>
                <a:cs typeface="Times New Roman" panose="02020603050405020304" pitchFamily="18" charset="0"/>
              </a:rPr>
              <a:t>put the issue aside to talk about something more important before going back to the main issue.</a:t>
            </a:r>
          </a:p>
          <a:p>
            <a:endParaRPr lang="en-TT" dirty="0"/>
          </a:p>
        </p:txBody>
      </p:sp>
    </p:spTree>
    <p:extLst>
      <p:ext uri="{BB962C8B-B14F-4D97-AF65-F5344CB8AC3E}">
        <p14:creationId xmlns:p14="http://schemas.microsoft.com/office/powerpoint/2010/main" val="84770814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224</TotalTime>
  <Words>846</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Atlas Grotesk Regular</vt:lpstr>
      <vt:lpstr>Calibri</vt:lpstr>
      <vt:lpstr>Gill Sans MT</vt:lpstr>
      <vt:lpstr>Lyon Display Light</vt:lpstr>
      <vt:lpstr>Symbol</vt:lpstr>
      <vt:lpstr>Gallery</vt:lpstr>
      <vt:lpstr>Tips for Effective Meeting Management  Gideon St Bryce   </vt:lpstr>
      <vt:lpstr>There are three critical sets of persons at any meeting. </vt:lpstr>
      <vt:lpstr>Having the three components, then require   </vt:lpstr>
      <vt:lpstr> What Type / Nature of the Meeting    Each has a different goal and requires a specific approach         .   </vt:lpstr>
      <vt:lpstr>Elements for efficacy   </vt:lpstr>
      <vt:lpstr> Useful Terminology   </vt:lpstr>
      <vt:lpstr>Useful Terminology</vt:lpstr>
      <vt:lpstr>Useful Terminology</vt:lpstr>
      <vt:lpstr>Useful Terminology</vt:lpstr>
      <vt:lpstr>Useful Terminology</vt:lpstr>
      <vt:lpstr>Chairperson  as a facilitator  </vt:lpstr>
      <vt:lpstr> Points on how to deal with conflict in the boardroom </vt:lpstr>
      <vt:lpstr>THE END.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Effective Meeting Management  Gideon St Bryce   </dc:title>
  <dc:creator>Gideon St. B</dc:creator>
  <cp:lastModifiedBy>Gideon St. B</cp:lastModifiedBy>
  <cp:revision>1</cp:revision>
  <dcterms:created xsi:type="dcterms:W3CDTF">2023-11-22T15:09:28Z</dcterms:created>
  <dcterms:modified xsi:type="dcterms:W3CDTF">2023-11-26T14:47:33Z</dcterms:modified>
</cp:coreProperties>
</file>